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0" r:id="rId5"/>
    <p:sldMasterId id="2147493483" r:id="rId6"/>
  </p:sldMasterIdLst>
  <p:notesMasterIdLst>
    <p:notesMasterId r:id="rId19"/>
  </p:notesMasterIdLst>
  <p:handoutMasterIdLst>
    <p:handoutMasterId r:id="rId20"/>
  </p:handoutMasterIdLst>
  <p:sldIdLst>
    <p:sldId id="256" r:id="rId7"/>
    <p:sldId id="311" r:id="rId8"/>
    <p:sldId id="333" r:id="rId9"/>
    <p:sldId id="334" r:id="rId10"/>
    <p:sldId id="335" r:id="rId11"/>
    <p:sldId id="336" r:id="rId12"/>
    <p:sldId id="337" r:id="rId13"/>
    <p:sldId id="338" r:id="rId14"/>
    <p:sldId id="328" r:id="rId15"/>
    <p:sldId id="324" r:id="rId16"/>
    <p:sldId id="326" r:id="rId17"/>
    <p:sldId id="33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51"/>
    <a:srgbClr val="C2CFD4"/>
    <a:srgbClr val="97A8B1"/>
    <a:srgbClr val="17B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432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BEF9E-3D4E-2946-91E6-26B67A2A5513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83324-AFE0-E344-A2E2-8CD6679F3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9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9CC8E-A4FD-0A44-B934-E5CF0B5067F3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E038D-7140-B54C-B9C0-4CD76E369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15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5116" y="3609543"/>
            <a:ext cx="3657432" cy="1266964"/>
          </a:xfrm>
        </p:spPr>
        <p:txBody>
          <a:bodyPr lIns="0" tIns="0" anchor="t">
            <a:normAutofit/>
          </a:bodyPr>
          <a:lstStyle>
            <a:lvl1pPr algn="l">
              <a:lnSpc>
                <a:spcPct val="80000"/>
              </a:lnSpc>
              <a:defRPr sz="2400" b="1">
                <a:solidFill>
                  <a:srgbClr val="17B5D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305" y="4937182"/>
            <a:ext cx="3653255" cy="785419"/>
          </a:xfrm>
        </p:spPr>
        <p:txBody>
          <a:bodyPr lIns="0" tIns="0">
            <a:norm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rgbClr val="17B5D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135129" y="3431823"/>
            <a:ext cx="3657431" cy="0"/>
          </a:xfrm>
          <a:prstGeom prst="line">
            <a:avLst/>
          </a:prstGeom>
          <a:ln>
            <a:solidFill>
              <a:srgbClr val="17B5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7FF-E222-4A23-897B-E688AFBF5B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D53-5345-48D5-AAD6-E225245B1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6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7FF-E222-4A23-897B-E688AFBF5B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D53-5345-48D5-AAD6-E225245B1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4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7FF-E222-4A23-897B-E688AFBF5B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D53-5345-48D5-AAD6-E225245B1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8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7FF-E222-4A23-897B-E688AFBF5B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D53-5345-48D5-AAD6-E225245B1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9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7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7FF-E222-4A23-897B-E688AFBF5B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D53-5345-48D5-AAD6-E225245B1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3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7FF-E222-4A23-897B-E688AFBF5B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D53-5345-48D5-AAD6-E225245B1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4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7FF-E222-4A23-897B-E688AFBF5B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D53-5345-48D5-AAD6-E225245B1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6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7FF-E222-4A23-897B-E688AFBF5B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D53-5345-48D5-AAD6-E225245B1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5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B53-BDB0-475A-BC93-5F71CAFEE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684D-9585-41B8-9FB9-9FC27435C7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2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B53-BDB0-475A-BC93-5F71CAFEE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684D-9585-41B8-9FB9-9FC27435C7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4349" y="5392768"/>
            <a:ext cx="76206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5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532" y="523881"/>
            <a:ext cx="4278491" cy="984957"/>
          </a:xfrm>
        </p:spPr>
        <p:txBody>
          <a:bodyPr lIns="0" tIns="0" anchor="t">
            <a:normAutofit/>
          </a:bodyPr>
          <a:lstStyle>
            <a:lvl1pPr algn="l">
              <a:lnSpc>
                <a:spcPct val="80000"/>
              </a:lnSpc>
              <a:defRPr sz="1800" b="1" i="0">
                <a:solidFill>
                  <a:srgbClr val="17B5D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5" y="1666879"/>
            <a:ext cx="7574844" cy="2589032"/>
          </a:xfrm>
        </p:spPr>
        <p:txBody>
          <a:bodyPr>
            <a:normAutofit/>
          </a:bodyPr>
          <a:lstStyle>
            <a:lvl1pPr marL="126000" indent="-162000">
              <a:spcBef>
                <a:spcPts val="0"/>
              </a:spcBef>
              <a:defRPr sz="1200">
                <a:solidFill>
                  <a:srgbClr val="003E51"/>
                </a:solidFill>
              </a:defRPr>
            </a:lvl1pPr>
            <a:lvl2pPr>
              <a:defRPr sz="1200">
                <a:solidFill>
                  <a:srgbClr val="003E5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ED01-F500-284A-8317-DFD572439622}" type="datetime3">
              <a:rPr lang="en-GB" smtClean="0"/>
              <a:t>22 April,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2532" y="395116"/>
            <a:ext cx="11435645" cy="0"/>
          </a:xfrm>
          <a:prstGeom prst="line">
            <a:avLst/>
          </a:prstGeom>
          <a:ln w="6350" cmpd="sng">
            <a:solidFill>
              <a:srgbClr val="17B5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72532" y="1508836"/>
            <a:ext cx="11435645" cy="0"/>
          </a:xfrm>
          <a:prstGeom prst="line">
            <a:avLst/>
          </a:prstGeom>
          <a:ln w="6350" cmpd="sng">
            <a:solidFill>
              <a:srgbClr val="003E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72532" y="6352476"/>
            <a:ext cx="11435645" cy="0"/>
          </a:xfrm>
          <a:prstGeom prst="line">
            <a:avLst/>
          </a:prstGeom>
          <a:ln w="6350" cmpd="sng">
            <a:solidFill>
              <a:srgbClr val="003E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B53-BDB0-475A-BC93-5F71CAFEE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684D-9585-41B8-9FB9-9FC27435C7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5251" y="5489592"/>
            <a:ext cx="76206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B53-BDB0-475A-BC93-5F71CAFEE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684D-9585-41B8-9FB9-9FC27435C7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1243" y="5460581"/>
            <a:ext cx="76206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5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B53-BDB0-475A-BC93-5F71CAFEE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684D-9585-41B8-9FB9-9FC27435C7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7196" y="5460581"/>
            <a:ext cx="76206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9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B53-BDB0-475A-BC93-5F71CAFEE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684D-9585-41B8-9FB9-9FC27435C7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3549" y="5392768"/>
            <a:ext cx="76206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0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B53-BDB0-475A-BC93-5F71CAFEE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684D-9585-41B8-9FB9-9FC27435C7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7404" y="5392768"/>
            <a:ext cx="76206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0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B53-BDB0-475A-BC93-5F71CAFEE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684D-9585-41B8-9FB9-9FC27435C7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6377" y="5392768"/>
            <a:ext cx="76206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9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B53-BDB0-475A-BC93-5F71CAFEE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684D-9585-41B8-9FB9-9FC27435C7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4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B53-BDB0-475A-BC93-5F71CAFEE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684D-9585-41B8-9FB9-9FC27435C7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B53-BDB0-475A-BC93-5F71CAFEE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684D-9585-41B8-9FB9-9FC27435C7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1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532" y="523881"/>
            <a:ext cx="4120445" cy="984957"/>
          </a:xfrm>
        </p:spPr>
        <p:txBody>
          <a:bodyPr lIns="0" tIns="0" anchor="t">
            <a:normAutofit/>
          </a:bodyPr>
          <a:lstStyle>
            <a:lvl1pPr algn="l">
              <a:lnSpc>
                <a:spcPct val="80000"/>
              </a:lnSpc>
              <a:defRPr sz="1800" b="1" i="0">
                <a:solidFill>
                  <a:srgbClr val="17B5D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8968-E4C5-0040-A49D-A625F33217F4}" type="datetime3">
              <a:rPr lang="en-GB" smtClean="0"/>
              <a:t>22 April,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2532" y="395116"/>
            <a:ext cx="11435645" cy="0"/>
          </a:xfrm>
          <a:prstGeom prst="line">
            <a:avLst/>
          </a:prstGeom>
          <a:ln w="6350" cmpd="sng">
            <a:solidFill>
              <a:srgbClr val="17B5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72532" y="1508836"/>
            <a:ext cx="11435645" cy="0"/>
          </a:xfrm>
          <a:prstGeom prst="line">
            <a:avLst/>
          </a:prstGeom>
          <a:ln w="6350" cmpd="sng">
            <a:solidFill>
              <a:srgbClr val="003E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72532" y="6352476"/>
            <a:ext cx="11435645" cy="0"/>
          </a:xfrm>
          <a:prstGeom prst="line">
            <a:avLst/>
          </a:prstGeom>
          <a:ln w="6350" cmpd="sng">
            <a:solidFill>
              <a:srgbClr val="003E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3832" y="1666881"/>
            <a:ext cx="3668880" cy="1324677"/>
          </a:xfrm>
        </p:spPr>
        <p:txBody>
          <a:bodyPr l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b="1">
                <a:solidFill>
                  <a:srgbClr val="003E51"/>
                </a:solidFill>
              </a:defRPr>
            </a:lvl1pPr>
            <a:lvl2pPr marL="457200" indent="0">
              <a:buFontTx/>
              <a:buNone/>
              <a:defRPr sz="1200">
                <a:solidFill>
                  <a:srgbClr val="003E5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9776177" y="1666882"/>
            <a:ext cx="2032000" cy="4451699"/>
          </a:xfrm>
        </p:spPr>
        <p:txBody>
          <a:bodyPr>
            <a:normAutofit/>
          </a:bodyPr>
          <a:lstStyle>
            <a:lvl1pPr marL="126000" indent="-162000">
              <a:spcBef>
                <a:spcPts val="0"/>
              </a:spcBef>
              <a:defRPr sz="1200">
                <a:solidFill>
                  <a:srgbClr val="003E51"/>
                </a:solidFill>
              </a:defRPr>
            </a:lvl1pPr>
            <a:lvl2pPr>
              <a:defRPr sz="1200">
                <a:solidFill>
                  <a:srgbClr val="003E5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372541" y="3217335"/>
            <a:ext cx="3680180" cy="2901244"/>
          </a:xfrm>
        </p:spPr>
        <p:txBody>
          <a:bodyPr lIns="0" tIns="0">
            <a:normAutofit/>
          </a:bodyPr>
          <a:lstStyle>
            <a:lvl1pPr marL="126000" indent="-162000">
              <a:spcBef>
                <a:spcPts val="0"/>
              </a:spcBef>
              <a:defRPr sz="1200">
                <a:solidFill>
                  <a:srgbClr val="003E51"/>
                </a:solidFill>
              </a:defRPr>
            </a:lvl1pPr>
            <a:lvl2pPr>
              <a:defRPr sz="1200">
                <a:solidFill>
                  <a:srgbClr val="003E5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2061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39315" y="1776595"/>
            <a:ext cx="3691463" cy="255409"/>
          </a:xfrm>
        </p:spPr>
        <p:txBody>
          <a:bodyPr lIns="0" tIns="0" anchor="t">
            <a:normAutofit/>
          </a:bodyPr>
          <a:lstStyle>
            <a:lvl1pPr algn="l">
              <a:defRPr sz="12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39315" y="540283"/>
            <a:ext cx="3691463" cy="1028876"/>
          </a:xfrm>
        </p:spPr>
        <p:txBody>
          <a:bodyPr lIns="0" tIns="0" anchor="t"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116725" y="383823"/>
            <a:ext cx="36914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39315" y="1776595"/>
            <a:ext cx="3691463" cy="255409"/>
          </a:xfrm>
        </p:spPr>
        <p:txBody>
          <a:bodyPr lIns="0" tIns="0" anchor="t">
            <a:normAutofit/>
          </a:bodyPr>
          <a:lstStyle>
            <a:lvl1pPr algn="l">
              <a:defRPr sz="12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39315" y="540283"/>
            <a:ext cx="3691463" cy="1028876"/>
          </a:xfrm>
        </p:spPr>
        <p:txBody>
          <a:bodyPr lIns="0" tIns="0" anchor="t"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16725" y="383823"/>
            <a:ext cx="36914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2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7FF-E222-4A23-897B-E688AFBF5B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D53-5345-48D5-AAD6-E225245B1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9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7FF-E222-4A23-897B-E688AFBF5B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D53-5345-48D5-AAD6-E225245B1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5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7FF-E222-4A23-897B-E688AFBF5B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D53-5345-48D5-AAD6-E225245B1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0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044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3E51"/>
                </a:solidFill>
                <a:latin typeface="Arial"/>
                <a:cs typeface="Arial"/>
              </a:defRPr>
            </a:lvl1pPr>
          </a:lstStyle>
          <a:p>
            <a:fld id="{CC3CDDB3-CD32-1E44-8DED-6B3760D31487}" type="datetime3">
              <a:rPr lang="en-GB" smtClean="0"/>
              <a:t>22 April,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965" y="6356353"/>
            <a:ext cx="3364089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 b="1">
                <a:solidFill>
                  <a:srgbClr val="003E5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7255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003E51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7" r:id="rId3"/>
    <p:sldLayoutId id="2147493458" r:id="rId4"/>
    <p:sldLayoutId id="2147493459" r:id="rId5"/>
    <p:sldLayoutId id="2147493468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2B5D7FF-E222-4A23-897B-E688AFBF5B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F93D53-5345-48D5-AAD6-E225245B1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5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1" r:id="rId1"/>
    <p:sldLayoutId id="2147493472" r:id="rId2"/>
    <p:sldLayoutId id="2147493473" r:id="rId3"/>
    <p:sldLayoutId id="2147493474" r:id="rId4"/>
    <p:sldLayoutId id="2147493475" r:id="rId5"/>
    <p:sldLayoutId id="2147493476" r:id="rId6"/>
    <p:sldLayoutId id="2147493477" r:id="rId7"/>
    <p:sldLayoutId id="2147493478" r:id="rId8"/>
    <p:sldLayoutId id="2147493479" r:id="rId9"/>
    <p:sldLayoutId id="2147493480" r:id="rId10"/>
    <p:sldLayoutId id="214749348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D607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326B53-BDB0-475A-BC93-5F71CAFEE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22/04/2020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A2684D-9585-41B8-9FB9-9FC27435C7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6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4" r:id="rId1"/>
    <p:sldLayoutId id="2147493485" r:id="rId2"/>
    <p:sldLayoutId id="2147493486" r:id="rId3"/>
    <p:sldLayoutId id="2147493487" r:id="rId4"/>
    <p:sldLayoutId id="2147493488" r:id="rId5"/>
    <p:sldLayoutId id="2147493489" r:id="rId6"/>
    <p:sldLayoutId id="2147493490" r:id="rId7"/>
    <p:sldLayoutId id="2147493491" r:id="rId8"/>
    <p:sldLayoutId id="2147493492" r:id="rId9"/>
    <p:sldLayoutId id="2147493493" r:id="rId10"/>
    <p:sldLayoutId id="2147493494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07493" y="2195468"/>
            <a:ext cx="3977342" cy="792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n-US" sz="32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3200" kern="0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altLang="en-US" sz="32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3200" kern="0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altLang="en-US" sz="32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3200" kern="0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altLang="en-US" sz="4400" b="0" i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Circular Economy and Urban Regeneration</a:t>
            </a:r>
            <a:r>
              <a:rPr lang="en-GB" altLang="en-US" sz="32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3200" kern="0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altLang="en-US" sz="32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3200" kern="0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altLang="en-US" sz="32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3200" kern="0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altLang="en-US" sz="32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3200" kern="0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altLang="en-US" sz="32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3200" kern="0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endParaRPr lang="en-GB" altLang="en-US" sz="320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n-US" sz="3200" b="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3200" b="0" kern="0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altLang="en-US" sz="1600" b="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1600" b="0" kern="0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altLang="en-US" sz="1600" b="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	</a:t>
            </a:r>
            <a:r>
              <a:rPr lang="en-GB" altLang="en-US" sz="2800" b="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2800" b="0" kern="0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endParaRPr lang="en-GB" sz="1600" b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9" b="18962"/>
          <a:stretch/>
        </p:blipFill>
        <p:spPr bwMode="auto">
          <a:xfrm>
            <a:off x="396115" y="704547"/>
            <a:ext cx="3497014" cy="5383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78036" y="704547"/>
            <a:ext cx="75922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Using our financial strength: </a:t>
            </a:r>
            <a:r>
              <a:rPr lang="en-GB" sz="4400" i="1" dirty="0">
                <a:solidFill>
                  <a:schemeClr val="tx2"/>
                </a:solidFill>
                <a:latin typeface="Century Gothic" panose="020B0502020202020204" pitchFamily="34" charset="0"/>
              </a:rPr>
              <a:t>p</a:t>
            </a:r>
            <a:r>
              <a:rPr lang="en-GB" sz="4400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rocurement</a:t>
            </a:r>
            <a:endParaRPr lang="en-GB" sz="4400" i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GB" sz="4400" dirty="0">
              <a:solidFill>
                <a:srgbClr val="2D6072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tx2"/>
                </a:solidFill>
                <a:latin typeface="Century Gothic" panose="020B0502020202020204" pitchFamily="34" charset="0"/>
              </a:rPr>
              <a:t>Design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tx2"/>
                </a:solidFill>
                <a:latin typeface="Century Gothic" panose="020B0502020202020204" pitchFamily="34" charset="0"/>
              </a:rPr>
              <a:t>Demolition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tx2"/>
                </a:solidFill>
                <a:latin typeface="Century Gothic" panose="020B0502020202020204" pitchFamily="34" charset="0"/>
              </a:rPr>
              <a:t>Construction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tx2"/>
                </a:solidFill>
                <a:latin typeface="Century Gothic" panose="020B0502020202020204" pitchFamily="34" charset="0"/>
              </a:rPr>
              <a:t>Operation</a:t>
            </a:r>
            <a:endParaRPr lang="en-GB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021" y="5377453"/>
            <a:ext cx="76206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8570" y="642709"/>
            <a:ext cx="68034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tx2"/>
                </a:solidFill>
                <a:latin typeface="Century Gothic" panose="020B0502020202020204" pitchFamily="34" charset="0"/>
              </a:rPr>
              <a:t>Circular </a:t>
            </a:r>
            <a:r>
              <a:rPr lang="en-GB" sz="4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Economy: </a:t>
            </a:r>
            <a:r>
              <a:rPr lang="en-GB" sz="4400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Strategy</a:t>
            </a:r>
          </a:p>
          <a:p>
            <a:endParaRPr lang="en-GB" sz="4400" i="1" dirty="0">
              <a:solidFill>
                <a:srgbClr val="2D6072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tx2"/>
                </a:solidFill>
                <a:latin typeface="Century Gothic" panose="020B0502020202020204" pitchFamily="34" charset="0"/>
              </a:rPr>
              <a:t>it’s not the same as a sustainability strategy</a:t>
            </a:r>
            <a:r>
              <a:rPr lang="en-GB" sz="3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We are right at the start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Proof of concept required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Policy will help….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….but delivery the real test</a:t>
            </a:r>
            <a:endParaRPr lang="en-GB" sz="3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485" t="17558" r="40758" b="4009"/>
          <a:stretch/>
        </p:blipFill>
        <p:spPr>
          <a:xfrm>
            <a:off x="591796" y="642709"/>
            <a:ext cx="4240291" cy="57442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85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5276130"/>
            <a:ext cx="109728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Leaving the linear economy behind…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04" y="0"/>
            <a:ext cx="10639705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6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5554" y="727101"/>
            <a:ext cx="4411065" cy="5383987"/>
          </a:xfrm>
        </p:spPr>
        <p:txBody>
          <a:bodyPr>
            <a:noAutofit/>
          </a:bodyPr>
          <a:lstStyle/>
          <a:p>
            <a:pPr algn="l"/>
            <a:r>
              <a:rPr lang="en-GB" sz="3200" i="1" dirty="0">
                <a:solidFill>
                  <a:srgbClr val="2D6072"/>
                </a:solidFill>
                <a:latin typeface="Century Gothic" panose="020B0502020202020204" pitchFamily="34" charset="0"/>
              </a:rPr>
              <a:t>“First life, then spaces, then buildings – the other </a:t>
            </a:r>
            <a:r>
              <a:rPr lang="en-GB" sz="32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way</a:t>
            </a:r>
            <a:r>
              <a:rPr lang="en-GB" sz="3200" i="1" dirty="0">
                <a:solidFill>
                  <a:srgbClr val="2D6072"/>
                </a:solidFill>
                <a:latin typeface="Century Gothic" panose="020B0502020202020204" pitchFamily="34" charset="0"/>
              </a:rPr>
              <a:t> around never works”</a:t>
            </a:r>
            <a:br>
              <a:rPr lang="en-GB" sz="3200" i="1" dirty="0">
                <a:solidFill>
                  <a:srgbClr val="2D6072"/>
                </a:solidFill>
                <a:latin typeface="Century Gothic" panose="020B0502020202020204" pitchFamily="34" charset="0"/>
              </a:rPr>
            </a:br>
            <a:r>
              <a:rPr lang="en-GB" sz="3200" i="1" dirty="0">
                <a:solidFill>
                  <a:srgbClr val="2D6072"/>
                </a:solidFill>
                <a:latin typeface="Century Gothic" panose="020B0502020202020204" pitchFamily="34" charset="0"/>
              </a:rPr>
              <a:t/>
            </a:r>
            <a:br>
              <a:rPr lang="en-GB" sz="3200" i="1" dirty="0">
                <a:solidFill>
                  <a:srgbClr val="2D6072"/>
                </a:solidFill>
                <a:latin typeface="Century Gothic" panose="020B0502020202020204" pitchFamily="34" charset="0"/>
              </a:rPr>
            </a:br>
            <a:r>
              <a:rPr lang="en-GB" sz="3200" i="1" dirty="0">
                <a:solidFill>
                  <a:srgbClr val="2D6072"/>
                </a:solidFill>
                <a:latin typeface="Century Gothic" panose="020B0502020202020204" pitchFamily="34" charset="0"/>
              </a:rPr>
              <a:t>			</a:t>
            </a:r>
            <a:r>
              <a:rPr lang="en-GB" sz="2000" dirty="0">
                <a:solidFill>
                  <a:srgbClr val="2D6072"/>
                </a:solidFill>
                <a:latin typeface="Century Gothic" panose="020B0502020202020204" pitchFamily="34" charset="0"/>
              </a:rPr>
              <a:t>Jan Gehl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46" y="268314"/>
            <a:ext cx="4631799" cy="630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96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588" y="167915"/>
            <a:ext cx="109728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Clarion Housing Group</a:t>
            </a:r>
            <a:endParaRPr lang="en-GB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2"/>
            <a:ext cx="6206836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125,000 homes owned and managed throughout UK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We house 350,000 people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Build around 2,700 new homes each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Target is 50,000 new homes in next ten years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£4 billion regeneration programme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625" t="13994" r="56247"/>
          <a:stretch/>
        </p:blipFill>
        <p:spPr>
          <a:xfrm>
            <a:off x="6984460" y="1407344"/>
            <a:ext cx="3832698" cy="5450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54588" y="1600202"/>
            <a:ext cx="1138518" cy="1089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75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93" y="0"/>
            <a:ext cx="45212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1968" y="2215545"/>
            <a:ext cx="6528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Clarion’s approach to Circular Economy</a:t>
            </a:r>
          </a:p>
        </p:txBody>
      </p:sp>
    </p:spTree>
    <p:extLst>
      <p:ext uri="{BB962C8B-B14F-4D97-AF65-F5344CB8AC3E}">
        <p14:creationId xmlns:p14="http://schemas.microsoft.com/office/powerpoint/2010/main" val="276291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457704" y="192265"/>
            <a:ext cx="10363200" cy="147002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Circular Economy as DNA</a:t>
            </a:r>
            <a:endParaRPr lang="en-GB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9349" y="2188046"/>
            <a:ext cx="10081120" cy="2592288"/>
          </a:xfrm>
        </p:spPr>
        <p:txBody>
          <a:bodyPr>
            <a:noAutofit/>
          </a:bodyPr>
          <a:lstStyle/>
          <a:p>
            <a:pPr marL="609585" indent="-609585" algn="l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Principles</a:t>
            </a:r>
          </a:p>
          <a:p>
            <a:pPr marL="609585" indent="-609585" algn="l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Procurement</a:t>
            </a:r>
          </a:p>
          <a:p>
            <a:pPr marL="609585" indent="-609585" algn="l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Delivery</a:t>
            </a:r>
          </a:p>
          <a:p>
            <a:pPr marL="609585" indent="-609585" algn="l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Operation</a:t>
            </a:r>
          </a:p>
          <a:p>
            <a:pPr marL="609585" indent="-609585" algn="l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End of Life</a:t>
            </a:r>
            <a:endParaRPr lang="en-GB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253" t="1213" r="11919"/>
          <a:stretch/>
        </p:blipFill>
        <p:spPr>
          <a:xfrm>
            <a:off x="7830368" y="0"/>
            <a:ext cx="436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2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14945" y="0"/>
            <a:ext cx="10972800" cy="1143000"/>
          </a:xfrm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Based on three principles</a:t>
            </a:r>
            <a:endParaRPr lang="en-GB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692726" y="1162123"/>
            <a:ext cx="6754233" cy="639763"/>
          </a:xfrm>
        </p:spPr>
        <p:txBody>
          <a:bodyPr>
            <a:noAutofit/>
          </a:bodyPr>
          <a:lstStyle/>
          <a:p>
            <a:r>
              <a:rPr lang="en-GB" sz="3733" b="0" dirty="0">
                <a:latin typeface="Century Gothic" panose="020B0502020202020204" pitchFamily="34" charset="0"/>
              </a:rPr>
              <a:t>    	</a:t>
            </a:r>
            <a:r>
              <a:rPr lang="en-GB" sz="3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1. Building in Layers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486" y="2174875"/>
            <a:ext cx="5386917" cy="3951288"/>
          </a:xfrm>
        </p:spPr>
        <p:txBody>
          <a:bodyPr>
            <a:noAutofit/>
          </a:bodyPr>
          <a:lstStyle/>
          <a:p>
            <a:pPr marL="609585" indent="-609585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Designing out waste</a:t>
            </a:r>
          </a:p>
          <a:p>
            <a:pPr marL="609585" indent="-609585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Standardisation including off site and modular manufacturing</a:t>
            </a:r>
          </a:p>
          <a:p>
            <a:pPr marL="609585" indent="-609585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Buildings that are adaptable and easy to maintain</a:t>
            </a:r>
          </a:p>
          <a:p>
            <a:pPr marL="609585" indent="-609585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Buildings as a collection of reusable components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860330" y="1816324"/>
            <a:ext cx="6063770" cy="342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1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-2242"/>
            <a:ext cx="10972800" cy="1143000"/>
          </a:xfrm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Based on three principles</a:t>
            </a:r>
            <a:endParaRPr lang="en-GB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568035" y="1316765"/>
            <a:ext cx="7322270" cy="639763"/>
          </a:xfrm>
        </p:spPr>
        <p:txBody>
          <a:bodyPr>
            <a:noAutofit/>
          </a:bodyPr>
          <a:lstStyle/>
          <a:p>
            <a:r>
              <a:rPr lang="en-GB" sz="3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    	2. Social Value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0" y="2286196"/>
            <a:ext cx="5386917" cy="3951288"/>
          </a:xfrm>
        </p:spPr>
        <p:txBody>
          <a:bodyPr>
            <a:normAutofit/>
          </a:bodyPr>
          <a:lstStyle/>
          <a:p>
            <a:pPr marL="609585" indent="-609585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Community led design</a:t>
            </a:r>
          </a:p>
          <a:p>
            <a:pPr marL="609585" indent="-609585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Community re-use networks</a:t>
            </a:r>
          </a:p>
          <a:p>
            <a:pPr marL="609585" indent="-609585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Meanwhile strategies</a:t>
            </a:r>
          </a:p>
          <a:p>
            <a:pPr marL="609585" indent="-609585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Promote the sharing economy</a:t>
            </a:r>
          </a:p>
          <a:p>
            <a:pPr marL="609585" indent="-609585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Supporting household and community recycling</a:t>
            </a:r>
          </a:p>
        </p:txBody>
      </p:sp>
      <p:pic>
        <p:nvPicPr>
          <p:cNvPr id="8" name="Picture 2" descr="G:\MPH Consultation Team\Photography\consultation images\High Path Elderly_19th June\HighPath-Elderly010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966" r="1581"/>
          <a:stretch/>
        </p:blipFill>
        <p:spPr bwMode="auto">
          <a:xfrm>
            <a:off x="5985130" y="1316765"/>
            <a:ext cx="6040616" cy="387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09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1091" y="4685"/>
            <a:ext cx="109728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Based on three principles</a:t>
            </a:r>
            <a:endParaRPr lang="en-GB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498763" y="1316765"/>
            <a:ext cx="7252998" cy="639763"/>
          </a:xfrm>
        </p:spPr>
        <p:txBody>
          <a:bodyPr>
            <a:noAutofit/>
          </a:bodyPr>
          <a:lstStyle/>
          <a:p>
            <a:r>
              <a:rPr lang="en-GB" sz="3733" b="0" dirty="0">
                <a:latin typeface="Century Gothic" panose="020B0502020202020204" pitchFamily="34" charset="0"/>
              </a:rPr>
              <a:t>    	</a:t>
            </a:r>
            <a:r>
              <a:rPr lang="en-GB" sz="3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3. Waste hierarchy </a:t>
            </a:r>
            <a:endParaRPr lang="en-GB" sz="32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051" y="2583600"/>
            <a:ext cx="5386917" cy="3951288"/>
          </a:xfrm>
        </p:spPr>
        <p:txBody>
          <a:bodyPr>
            <a:normAutofit/>
          </a:bodyPr>
          <a:lstStyle/>
          <a:p>
            <a:pPr marL="609585" indent="-609585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Demolition for maximum recovery value</a:t>
            </a:r>
          </a:p>
          <a:p>
            <a:pPr marL="609585" indent="-609585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Specify high recycle content/reused materials</a:t>
            </a:r>
          </a:p>
          <a:p>
            <a:pPr marL="609585" indent="-609585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Supply chain integration</a:t>
            </a:r>
          </a:p>
          <a:p>
            <a:pPr marL="609585" indent="-609585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Excellence in construction waste management</a:t>
            </a:r>
          </a:p>
          <a:p>
            <a:pPr marL="609585" indent="-609585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Deconstruction plans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7596" t="20471" r="10072" b="14736"/>
          <a:stretch/>
        </p:blipFill>
        <p:spPr>
          <a:xfrm>
            <a:off x="6265167" y="1316765"/>
            <a:ext cx="5428069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0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Practical delivery of CE: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i="1" dirty="0" smtClean="0">
                <a:solidFill>
                  <a:schemeClr val="tx2"/>
                </a:solidFill>
              </a:rPr>
              <a:t>a </a:t>
            </a:r>
            <a:r>
              <a:rPr lang="en-GB" i="1" dirty="0">
                <a:solidFill>
                  <a:schemeClr val="tx2"/>
                </a:solidFill>
              </a:rPr>
              <a:t>series of stages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909" y="2019231"/>
            <a:ext cx="8229600" cy="4525963"/>
          </a:xfrm>
        </p:spPr>
        <p:txBody>
          <a:bodyPr/>
          <a:lstStyle/>
          <a:p>
            <a:pPr marL="609585" indent="-609585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GB" sz="2800" dirty="0">
                <a:solidFill>
                  <a:schemeClr val="tx2"/>
                </a:solidFill>
              </a:rPr>
              <a:t>End of Life – existing buildings</a:t>
            </a:r>
          </a:p>
          <a:p>
            <a:pPr marL="609585" indent="-609585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GB" sz="2800" dirty="0">
                <a:solidFill>
                  <a:schemeClr val="tx2"/>
                </a:solidFill>
              </a:rPr>
              <a:t>Product and component stage</a:t>
            </a:r>
          </a:p>
          <a:p>
            <a:pPr marL="609585" indent="-609585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GB" sz="2800" dirty="0">
                <a:solidFill>
                  <a:schemeClr val="tx2"/>
                </a:solidFill>
              </a:rPr>
              <a:t>Construction Process</a:t>
            </a:r>
          </a:p>
          <a:p>
            <a:pPr marL="609585" indent="-609585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GB" sz="2800" dirty="0">
                <a:solidFill>
                  <a:schemeClr val="tx2"/>
                </a:solidFill>
              </a:rPr>
              <a:t>Use stage – as a place to live</a:t>
            </a:r>
          </a:p>
          <a:p>
            <a:pPr marL="609585" indent="-609585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GB" sz="2800" dirty="0">
                <a:solidFill>
                  <a:schemeClr val="tx2"/>
                </a:solidFill>
              </a:rPr>
              <a:t>Use Stage – maintenance, repair, adaption, replacement</a:t>
            </a:r>
          </a:p>
          <a:p>
            <a:pPr marL="609585" indent="-609585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GB" sz="2800" dirty="0">
                <a:solidFill>
                  <a:schemeClr val="tx2"/>
                </a:solidFill>
              </a:rPr>
              <a:t>End of Life – new buildings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en-GB" dirty="0">
              <a:solidFill>
                <a:srgbClr val="003E5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" t="7427" r="-505"/>
          <a:stretch/>
        </p:blipFill>
        <p:spPr>
          <a:xfrm>
            <a:off x="8714508" y="1620982"/>
            <a:ext cx="2757055" cy="3804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806" y="5625756"/>
            <a:ext cx="76206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9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1021</TotalTime>
  <Words>283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Georgia</vt:lpstr>
      <vt:lpstr>Wingdings</vt:lpstr>
      <vt:lpstr>Office Theme</vt:lpstr>
      <vt:lpstr>1_Office Theme</vt:lpstr>
      <vt:lpstr>2_Office Theme</vt:lpstr>
      <vt:lpstr>   Circular Economy and Urban Regeneration          </vt:lpstr>
      <vt:lpstr>“First life, then spaces, then buildings – the other way around never works”     Jan Gehl</vt:lpstr>
      <vt:lpstr>Clarion Housing Group</vt:lpstr>
      <vt:lpstr>PowerPoint Presentation</vt:lpstr>
      <vt:lpstr>Circular Economy as DNA</vt:lpstr>
      <vt:lpstr> Based on three principles</vt:lpstr>
      <vt:lpstr> Based on three principles</vt:lpstr>
      <vt:lpstr> Based on three principles</vt:lpstr>
      <vt:lpstr>Practical delivery of CE:  a series of stages</vt:lpstr>
      <vt:lpstr>PowerPoint Presentation</vt:lpstr>
      <vt:lpstr>PowerPoint Presentation</vt:lpstr>
      <vt:lpstr>Leaving the linear economy behind…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Paul Quinn</cp:lastModifiedBy>
  <cp:revision>100</cp:revision>
  <dcterms:created xsi:type="dcterms:W3CDTF">2010-04-12T23:12:02Z</dcterms:created>
  <dcterms:modified xsi:type="dcterms:W3CDTF">2020-04-22T12:02:19Z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